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Lst>
  <p:sldSz cx="15113000" cy="21374100"/>
  <p:notesSz cx="6858000" cy="9144000"/>
  <p:embeddedFontLst>
    <p:embeddedFont>
      <p:font typeface="Calibri" panose="020F0502020204030204" pitchFamily="34" charset="0"/>
      <p:regular r:id="rId3"/>
      <p:bold r:id="rId4"/>
      <p:italic r:id="rId5"/>
      <p:boldItalic r:id="rId6"/>
    </p:embeddedFont>
    <p:embeddedFont>
      <p:font typeface="Muli" panose="020B0604020202020204" charset="0"/>
      <p:regular r:id="rId7"/>
    </p:embeddedFont>
    <p:embeddedFont>
      <p:font typeface="Muli Bold" panose="020B0604020202020204" charset="0"/>
      <p:regular r:id="rId8"/>
    </p:embeddedFont>
    <p:embeddedFont>
      <p:font typeface="Muli Semi-Bold" panose="020B0604020202020204" charset="0"/>
      <p:regular r:id="rId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26" d="100"/>
          <a:sy n="26" d="100"/>
        </p:scale>
        <p:origin x="2597" y="8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13" Type="http://schemas.openxmlformats.org/officeDocument/2006/relationships/tableStyles" Target="tableStyles.xml"/><Relationship Id="rId3" Type="http://schemas.openxmlformats.org/officeDocument/2006/relationships/font" Target="fonts/font1.fntdata"/><Relationship Id="rId7" Type="http://schemas.openxmlformats.org/officeDocument/2006/relationships/font" Target="fonts/font5.fntdata"/><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viewProps" Target="viewProps.xml"/><Relationship Id="rId5" Type="http://schemas.openxmlformats.org/officeDocument/2006/relationships/font" Target="fonts/font3.fntdata"/><Relationship Id="rId10" Type="http://schemas.openxmlformats.org/officeDocument/2006/relationships/presProps" Target="presProps.xml"/><Relationship Id="rId4" Type="http://schemas.openxmlformats.org/officeDocument/2006/relationships/font" Target="fonts/font2.fntdata"/><Relationship Id="rId9" Type="http://schemas.openxmlformats.org/officeDocument/2006/relationships/font" Target="fonts/font7.fntdata"/></Relationships>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emf"/><Relationship Id="rId7"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631086" y="5353050"/>
            <a:ext cx="13856799" cy="0"/>
          </a:xfrm>
          <a:prstGeom prst="line">
            <a:avLst/>
          </a:prstGeom>
          <a:ln w="19050" cap="rnd">
            <a:solidFill>
              <a:srgbClr val="403B3B"/>
            </a:solidFill>
            <a:prstDash val="solid"/>
            <a:headEnd type="none" w="sm" len="sm"/>
            <a:tailEnd type="none" w="sm" len="sm"/>
          </a:ln>
        </p:spPr>
      </p:sp>
      <p:sp>
        <p:nvSpPr>
          <p:cNvPr id="3" name="AutoShape 3"/>
          <p:cNvSpPr/>
          <p:nvPr/>
        </p:nvSpPr>
        <p:spPr>
          <a:xfrm>
            <a:off x="631086" y="8751075"/>
            <a:ext cx="13856799" cy="0"/>
          </a:xfrm>
          <a:prstGeom prst="line">
            <a:avLst/>
          </a:prstGeom>
          <a:ln w="19050" cap="rnd">
            <a:solidFill>
              <a:srgbClr val="403B3B"/>
            </a:solidFill>
            <a:prstDash val="solid"/>
            <a:headEnd type="none" w="sm" len="sm"/>
            <a:tailEnd type="none" w="sm" len="sm"/>
          </a:ln>
        </p:spPr>
      </p:sp>
      <p:grpSp>
        <p:nvGrpSpPr>
          <p:cNvPr id="12" name="Group 12"/>
          <p:cNvGrpSpPr/>
          <p:nvPr/>
        </p:nvGrpSpPr>
        <p:grpSpPr>
          <a:xfrm>
            <a:off x="663077" y="13588845"/>
            <a:ext cx="6633997" cy="462841"/>
            <a:chOff x="0" y="-57150"/>
            <a:chExt cx="8845329" cy="617122"/>
          </a:xfrm>
        </p:grpSpPr>
        <p:sp>
          <p:nvSpPr>
            <p:cNvPr id="13" name="AutoShape 13"/>
            <p:cNvSpPr/>
            <p:nvPr/>
          </p:nvSpPr>
          <p:spPr>
            <a:xfrm>
              <a:off x="0" y="35984"/>
              <a:ext cx="493082" cy="481696"/>
            </a:xfrm>
            <a:prstGeom prst="rect">
              <a:avLst/>
            </a:prstGeom>
            <a:solidFill>
              <a:srgbClr val="403B3B"/>
            </a:solidFill>
          </p:spPr>
        </p:sp>
        <p:sp>
          <p:nvSpPr>
            <p:cNvPr id="14" name="TextBox 14"/>
            <p:cNvSpPr txBox="1"/>
            <p:nvPr/>
          </p:nvSpPr>
          <p:spPr>
            <a:xfrm>
              <a:off x="46563" y="97291"/>
              <a:ext cx="399957" cy="344967"/>
            </a:xfrm>
            <a:prstGeom prst="rect">
              <a:avLst/>
            </a:prstGeom>
          </p:spPr>
          <p:txBody>
            <a:bodyPr lIns="0" tIns="0" rIns="0" bIns="0" rtlCol="0" anchor="t">
              <a:spAutoFit/>
            </a:bodyPr>
            <a:lstStyle/>
            <a:p>
              <a:pPr algn="ctr">
                <a:lnSpc>
                  <a:spcPts val="2153"/>
                </a:lnSpc>
                <a:spcBef>
                  <a:spcPct val="0"/>
                </a:spcBef>
              </a:pPr>
              <a:r>
                <a:rPr lang="en-US" sz="1537" b="1" dirty="0">
                  <a:solidFill>
                    <a:srgbClr val="FFFFFF"/>
                  </a:solidFill>
                  <a:latin typeface="Muli Bold"/>
                  <a:ea typeface="Muli Bold"/>
                  <a:cs typeface="Muli Bold"/>
                  <a:sym typeface="Muli Bold"/>
                </a:rPr>
                <a:t>4</a:t>
              </a:r>
            </a:p>
          </p:txBody>
        </p:sp>
        <p:sp>
          <p:nvSpPr>
            <p:cNvPr id="15" name="TextBox 15"/>
            <p:cNvSpPr txBox="1"/>
            <p:nvPr/>
          </p:nvSpPr>
          <p:spPr>
            <a:xfrm>
              <a:off x="770798" y="-57150"/>
              <a:ext cx="8074531" cy="617122"/>
            </a:xfrm>
            <a:prstGeom prst="rect">
              <a:avLst/>
            </a:prstGeom>
          </p:spPr>
          <p:txBody>
            <a:bodyPr lIns="0" tIns="0" rIns="0" bIns="0" rtlCol="0" anchor="t">
              <a:spAutoFit/>
            </a:bodyPr>
            <a:lstStyle/>
            <a:p>
              <a:pPr marL="0" lvl="0" indent="0" algn="l">
                <a:lnSpc>
                  <a:spcPts val="3858"/>
                </a:lnSpc>
                <a:spcBef>
                  <a:spcPct val="0"/>
                </a:spcBef>
              </a:pPr>
              <a:r>
                <a:rPr lang="en-US" sz="2755" b="1" dirty="0" err="1">
                  <a:solidFill>
                    <a:srgbClr val="403B3B"/>
                  </a:solidFill>
                  <a:latin typeface="Muli Bold"/>
                  <a:ea typeface="Muli Bold"/>
                  <a:cs typeface="Muli Bold"/>
                  <a:sym typeface="Muli Bold"/>
                </a:rPr>
                <a:t>Kết</a:t>
              </a:r>
              <a:r>
                <a:rPr lang="en-US" sz="2755" b="1" dirty="0">
                  <a:solidFill>
                    <a:srgbClr val="403B3B"/>
                  </a:solidFill>
                  <a:latin typeface="Muli Bold"/>
                  <a:ea typeface="Muli Bold"/>
                  <a:cs typeface="Muli Bold"/>
                  <a:sym typeface="Muli Bold"/>
                </a:rPr>
                <a:t> </a:t>
              </a:r>
              <a:r>
                <a:rPr lang="en-US" sz="2755" b="1" dirty="0" err="1">
                  <a:solidFill>
                    <a:srgbClr val="403B3B"/>
                  </a:solidFill>
                  <a:latin typeface="Muli Bold"/>
                  <a:ea typeface="Muli Bold"/>
                  <a:cs typeface="Muli Bold"/>
                  <a:sym typeface="Muli Bold"/>
                </a:rPr>
                <a:t>quả</a:t>
              </a:r>
              <a:r>
                <a:rPr lang="en-US" sz="2755" b="1" dirty="0">
                  <a:solidFill>
                    <a:srgbClr val="403B3B"/>
                  </a:solidFill>
                  <a:latin typeface="Muli Bold"/>
                  <a:ea typeface="Muli Bold"/>
                  <a:cs typeface="Muli Bold"/>
                  <a:sym typeface="Muli Bold"/>
                </a:rPr>
                <a:t> </a:t>
              </a:r>
              <a:r>
                <a:rPr lang="en-US" sz="2755" b="1" dirty="0" err="1">
                  <a:solidFill>
                    <a:srgbClr val="403B3B"/>
                  </a:solidFill>
                  <a:latin typeface="Muli Bold"/>
                  <a:ea typeface="Muli Bold"/>
                  <a:cs typeface="Muli Bold"/>
                  <a:sym typeface="Muli Bold"/>
                </a:rPr>
                <a:t>nghiên</a:t>
              </a:r>
              <a:r>
                <a:rPr lang="en-US" sz="2755" b="1" dirty="0">
                  <a:solidFill>
                    <a:srgbClr val="403B3B"/>
                  </a:solidFill>
                  <a:latin typeface="Muli Bold"/>
                  <a:ea typeface="Muli Bold"/>
                  <a:cs typeface="Muli Bold"/>
                  <a:sym typeface="Muli Bold"/>
                </a:rPr>
                <a:t> </a:t>
              </a:r>
              <a:r>
                <a:rPr lang="en-US" sz="2755" b="1" dirty="0" err="1">
                  <a:solidFill>
                    <a:srgbClr val="403B3B"/>
                  </a:solidFill>
                  <a:latin typeface="Muli Bold"/>
                  <a:ea typeface="Muli Bold"/>
                  <a:cs typeface="Muli Bold"/>
                  <a:sym typeface="Muli Bold"/>
                </a:rPr>
                <a:t>cứu</a:t>
              </a:r>
              <a:endParaRPr lang="en-US" sz="2755" b="1" dirty="0">
                <a:solidFill>
                  <a:srgbClr val="403B3B"/>
                </a:solidFill>
                <a:latin typeface="Muli Bold"/>
                <a:ea typeface="Muli Bold"/>
                <a:cs typeface="Muli Bold"/>
                <a:sym typeface="Muli Bold"/>
              </a:endParaRPr>
            </a:p>
          </p:txBody>
        </p:sp>
      </p:grpSp>
      <p:grpSp>
        <p:nvGrpSpPr>
          <p:cNvPr id="16" name="Group 16"/>
          <p:cNvGrpSpPr/>
          <p:nvPr/>
        </p:nvGrpSpPr>
        <p:grpSpPr>
          <a:xfrm>
            <a:off x="660183" y="8858984"/>
            <a:ext cx="6633997" cy="413417"/>
            <a:chOff x="0" y="0"/>
            <a:chExt cx="8845329" cy="551223"/>
          </a:xfrm>
        </p:grpSpPr>
        <p:sp>
          <p:nvSpPr>
            <p:cNvPr id="17" name="AutoShape 17"/>
            <p:cNvSpPr/>
            <p:nvPr/>
          </p:nvSpPr>
          <p:spPr>
            <a:xfrm>
              <a:off x="0" y="35984"/>
              <a:ext cx="493082" cy="481696"/>
            </a:xfrm>
            <a:prstGeom prst="rect">
              <a:avLst/>
            </a:prstGeom>
            <a:solidFill>
              <a:srgbClr val="403B3B"/>
            </a:solidFill>
          </p:spPr>
        </p:sp>
        <p:sp>
          <p:nvSpPr>
            <p:cNvPr id="18" name="TextBox 18"/>
            <p:cNvSpPr txBox="1"/>
            <p:nvPr/>
          </p:nvSpPr>
          <p:spPr>
            <a:xfrm>
              <a:off x="46562" y="97291"/>
              <a:ext cx="399957" cy="341087"/>
            </a:xfrm>
            <a:prstGeom prst="rect">
              <a:avLst/>
            </a:prstGeom>
          </p:spPr>
          <p:txBody>
            <a:bodyPr lIns="0" tIns="0" rIns="0" bIns="0" rtlCol="0" anchor="t">
              <a:spAutoFit/>
            </a:bodyPr>
            <a:lstStyle/>
            <a:p>
              <a:pPr algn="ctr">
                <a:lnSpc>
                  <a:spcPts val="2153"/>
                </a:lnSpc>
                <a:spcBef>
                  <a:spcPct val="0"/>
                </a:spcBef>
              </a:pPr>
              <a:r>
                <a:rPr lang="en-US" sz="1537" b="1" dirty="0">
                  <a:solidFill>
                    <a:srgbClr val="FFFFFF"/>
                  </a:solidFill>
                  <a:latin typeface="Muli Bold"/>
                  <a:ea typeface="Muli Bold"/>
                  <a:cs typeface="Muli Bold"/>
                  <a:sym typeface="Muli Bold"/>
                </a:rPr>
                <a:t>3</a:t>
              </a:r>
            </a:p>
          </p:txBody>
        </p:sp>
        <p:sp>
          <p:nvSpPr>
            <p:cNvPr id="19" name="TextBox 19"/>
            <p:cNvSpPr txBox="1"/>
            <p:nvPr/>
          </p:nvSpPr>
          <p:spPr>
            <a:xfrm>
              <a:off x="770798" y="-57150"/>
              <a:ext cx="8074531" cy="617122"/>
            </a:xfrm>
            <a:prstGeom prst="rect">
              <a:avLst/>
            </a:prstGeom>
          </p:spPr>
          <p:txBody>
            <a:bodyPr lIns="0" tIns="0" rIns="0" bIns="0" rtlCol="0" anchor="t">
              <a:spAutoFit/>
            </a:bodyPr>
            <a:lstStyle/>
            <a:p>
              <a:pPr lvl="0">
                <a:lnSpc>
                  <a:spcPts val="3858"/>
                </a:lnSpc>
                <a:spcBef>
                  <a:spcPct val="0"/>
                </a:spcBef>
              </a:pPr>
              <a:r>
                <a:rPr lang="en-US" sz="2755" b="1" dirty="0" err="1">
                  <a:solidFill>
                    <a:srgbClr val="403B3B"/>
                  </a:solidFill>
                  <a:latin typeface="Muli Bold"/>
                  <a:ea typeface="Muli Bold"/>
                  <a:cs typeface="Muli Bold"/>
                  <a:sym typeface="Muli Bold"/>
                </a:rPr>
                <a:t>Phân</a:t>
              </a:r>
              <a:r>
                <a:rPr lang="en-US" sz="2755" b="1" dirty="0">
                  <a:solidFill>
                    <a:srgbClr val="403B3B"/>
                  </a:solidFill>
                  <a:latin typeface="Muli Bold"/>
                  <a:ea typeface="Muli Bold"/>
                  <a:cs typeface="Muli Bold"/>
                  <a:sym typeface="Muli Bold"/>
                </a:rPr>
                <a:t> </a:t>
              </a:r>
              <a:r>
                <a:rPr lang="en-US" sz="2755" b="1" dirty="0" err="1">
                  <a:solidFill>
                    <a:srgbClr val="403B3B"/>
                  </a:solidFill>
                  <a:latin typeface="Muli Bold"/>
                  <a:ea typeface="Muli Bold"/>
                  <a:cs typeface="Muli Bold"/>
                  <a:sym typeface="Muli Bold"/>
                </a:rPr>
                <a:t>tích</a:t>
              </a:r>
              <a:endParaRPr lang="en-US" sz="2755" b="1" dirty="0">
                <a:solidFill>
                  <a:srgbClr val="403B3B"/>
                </a:solidFill>
                <a:latin typeface="Muli Bold"/>
                <a:ea typeface="Muli Bold"/>
                <a:cs typeface="Muli Bold"/>
                <a:sym typeface="Muli Bold"/>
              </a:endParaRPr>
            </a:p>
          </p:txBody>
        </p:sp>
      </p:grpSp>
      <p:sp>
        <p:nvSpPr>
          <p:cNvPr id="21" name="AutoShape 21"/>
          <p:cNvSpPr/>
          <p:nvPr/>
        </p:nvSpPr>
        <p:spPr>
          <a:xfrm>
            <a:off x="631086" y="13506450"/>
            <a:ext cx="13856799" cy="0"/>
          </a:xfrm>
          <a:prstGeom prst="line">
            <a:avLst/>
          </a:prstGeom>
          <a:ln w="19050" cap="rnd">
            <a:solidFill>
              <a:srgbClr val="403B3B"/>
            </a:solidFill>
            <a:prstDash val="solid"/>
            <a:headEnd type="none" w="sm" len="sm"/>
            <a:tailEnd type="none" w="sm" len="sm"/>
          </a:ln>
        </p:spPr>
      </p:sp>
      <p:sp>
        <p:nvSpPr>
          <p:cNvPr id="22" name="AutoShape 22"/>
          <p:cNvSpPr/>
          <p:nvPr/>
        </p:nvSpPr>
        <p:spPr>
          <a:xfrm>
            <a:off x="631086" y="20586215"/>
            <a:ext cx="13856799" cy="0"/>
          </a:xfrm>
          <a:prstGeom prst="line">
            <a:avLst/>
          </a:prstGeom>
          <a:ln w="19050" cap="rnd">
            <a:solidFill>
              <a:srgbClr val="403B3B"/>
            </a:solidFill>
            <a:prstDash val="solid"/>
            <a:headEnd type="none" w="sm" len="sm"/>
            <a:tailEnd type="none" w="sm" len="sm"/>
          </a:ln>
        </p:spPr>
      </p:sp>
      <p:grpSp>
        <p:nvGrpSpPr>
          <p:cNvPr id="26" name="Group 26"/>
          <p:cNvGrpSpPr/>
          <p:nvPr/>
        </p:nvGrpSpPr>
        <p:grpSpPr>
          <a:xfrm>
            <a:off x="631086" y="5581650"/>
            <a:ext cx="6633997" cy="959686"/>
            <a:chOff x="0" y="-57149"/>
            <a:chExt cx="8845329" cy="1279582"/>
          </a:xfrm>
        </p:grpSpPr>
        <p:sp>
          <p:nvSpPr>
            <p:cNvPr id="27" name="AutoShape 27"/>
            <p:cNvSpPr/>
            <p:nvPr/>
          </p:nvSpPr>
          <p:spPr>
            <a:xfrm>
              <a:off x="0" y="35984"/>
              <a:ext cx="493082" cy="481696"/>
            </a:xfrm>
            <a:prstGeom prst="rect">
              <a:avLst/>
            </a:prstGeom>
            <a:solidFill>
              <a:srgbClr val="403B3B"/>
            </a:solidFill>
          </p:spPr>
        </p:sp>
        <p:sp>
          <p:nvSpPr>
            <p:cNvPr id="28" name="TextBox 28"/>
            <p:cNvSpPr txBox="1"/>
            <p:nvPr/>
          </p:nvSpPr>
          <p:spPr>
            <a:xfrm>
              <a:off x="46562" y="97291"/>
              <a:ext cx="399957" cy="341087"/>
            </a:xfrm>
            <a:prstGeom prst="rect">
              <a:avLst/>
            </a:prstGeom>
          </p:spPr>
          <p:txBody>
            <a:bodyPr lIns="0" tIns="0" rIns="0" bIns="0" rtlCol="0" anchor="t">
              <a:spAutoFit/>
            </a:bodyPr>
            <a:lstStyle/>
            <a:p>
              <a:pPr algn="ctr">
                <a:lnSpc>
                  <a:spcPts val="2153"/>
                </a:lnSpc>
                <a:spcBef>
                  <a:spcPct val="0"/>
                </a:spcBef>
              </a:pPr>
              <a:r>
                <a:rPr lang="en-US" sz="1537" b="1">
                  <a:solidFill>
                    <a:srgbClr val="FFFFFF"/>
                  </a:solidFill>
                  <a:latin typeface="Muli Bold"/>
                  <a:ea typeface="Muli Bold"/>
                  <a:cs typeface="Muli Bold"/>
                  <a:sym typeface="Muli Bold"/>
                </a:rPr>
                <a:t>1</a:t>
              </a:r>
            </a:p>
          </p:txBody>
        </p:sp>
        <p:sp>
          <p:nvSpPr>
            <p:cNvPr id="29" name="TextBox 29"/>
            <p:cNvSpPr txBox="1"/>
            <p:nvPr/>
          </p:nvSpPr>
          <p:spPr>
            <a:xfrm>
              <a:off x="770799" y="-57149"/>
              <a:ext cx="8074530" cy="1279582"/>
            </a:xfrm>
            <a:prstGeom prst="rect">
              <a:avLst/>
            </a:prstGeom>
          </p:spPr>
          <p:txBody>
            <a:bodyPr lIns="0" tIns="0" rIns="0" bIns="0" rtlCol="0" anchor="t">
              <a:spAutoFit/>
            </a:bodyPr>
            <a:lstStyle/>
            <a:p>
              <a:pPr>
                <a:lnSpc>
                  <a:spcPts val="3858"/>
                </a:lnSpc>
                <a:spcBef>
                  <a:spcPct val="0"/>
                </a:spcBef>
              </a:pPr>
              <a:r>
                <a:rPr lang="en-US" sz="2755" b="1" dirty="0" err="1">
                  <a:solidFill>
                    <a:srgbClr val="403B3B"/>
                  </a:solidFill>
                  <a:latin typeface="Muli Bold"/>
                  <a:ea typeface="Muli Bold"/>
                  <a:cs typeface="Muli Bold"/>
                  <a:sym typeface="Muli Bold"/>
                </a:rPr>
                <a:t>Mục</a:t>
              </a:r>
              <a:r>
                <a:rPr lang="en-US" sz="2755" b="1" dirty="0">
                  <a:solidFill>
                    <a:srgbClr val="403B3B"/>
                  </a:solidFill>
                  <a:latin typeface="Muli Bold"/>
                  <a:ea typeface="Muli Bold"/>
                  <a:cs typeface="Muli Bold"/>
                  <a:sym typeface="Muli Bold"/>
                </a:rPr>
                <a:t> </a:t>
              </a:r>
              <a:r>
                <a:rPr lang="en-US" sz="2755" b="1" dirty="0" err="1">
                  <a:solidFill>
                    <a:srgbClr val="403B3B"/>
                  </a:solidFill>
                  <a:latin typeface="Muli Bold"/>
                  <a:ea typeface="Muli Bold"/>
                  <a:cs typeface="Muli Bold"/>
                  <a:sym typeface="Muli Bold"/>
                </a:rPr>
                <a:t>tiêu</a:t>
              </a:r>
              <a:endParaRPr lang="en-US" sz="2755" b="1" dirty="0">
                <a:solidFill>
                  <a:srgbClr val="403B3B"/>
                </a:solidFill>
                <a:latin typeface="Muli Bold"/>
                <a:ea typeface="Muli Bold"/>
                <a:cs typeface="Muli Bold"/>
                <a:sym typeface="Muli Bold"/>
              </a:endParaRPr>
            </a:p>
            <a:p>
              <a:pPr marL="0" lvl="0" indent="0" algn="l">
                <a:lnSpc>
                  <a:spcPts val="3858"/>
                </a:lnSpc>
                <a:spcBef>
                  <a:spcPct val="0"/>
                </a:spcBef>
              </a:pPr>
              <a:endParaRPr lang="en-US" sz="2755" b="1" u="none" dirty="0">
                <a:solidFill>
                  <a:srgbClr val="403B3B"/>
                </a:solidFill>
                <a:latin typeface="Muli Bold"/>
                <a:ea typeface="Muli Bold"/>
                <a:cs typeface="Muli Bold"/>
                <a:sym typeface="Muli Bold"/>
              </a:endParaRPr>
            </a:p>
          </p:txBody>
        </p:sp>
      </p:grpSp>
      <p:grpSp>
        <p:nvGrpSpPr>
          <p:cNvPr id="30" name="Group 30"/>
          <p:cNvGrpSpPr/>
          <p:nvPr/>
        </p:nvGrpSpPr>
        <p:grpSpPr>
          <a:xfrm>
            <a:off x="7865136" y="5647828"/>
            <a:ext cx="6633997" cy="413417"/>
            <a:chOff x="0" y="0"/>
            <a:chExt cx="8845329" cy="551223"/>
          </a:xfrm>
        </p:grpSpPr>
        <p:sp>
          <p:nvSpPr>
            <p:cNvPr id="31" name="AutoShape 31"/>
            <p:cNvSpPr/>
            <p:nvPr/>
          </p:nvSpPr>
          <p:spPr>
            <a:xfrm>
              <a:off x="0" y="35984"/>
              <a:ext cx="493082" cy="481696"/>
            </a:xfrm>
            <a:prstGeom prst="rect">
              <a:avLst/>
            </a:prstGeom>
            <a:solidFill>
              <a:srgbClr val="403B3B"/>
            </a:solidFill>
          </p:spPr>
        </p:sp>
        <p:sp>
          <p:nvSpPr>
            <p:cNvPr id="32" name="TextBox 32"/>
            <p:cNvSpPr txBox="1"/>
            <p:nvPr/>
          </p:nvSpPr>
          <p:spPr>
            <a:xfrm>
              <a:off x="46562" y="97291"/>
              <a:ext cx="399957" cy="341087"/>
            </a:xfrm>
            <a:prstGeom prst="rect">
              <a:avLst/>
            </a:prstGeom>
          </p:spPr>
          <p:txBody>
            <a:bodyPr lIns="0" tIns="0" rIns="0" bIns="0" rtlCol="0" anchor="t">
              <a:spAutoFit/>
            </a:bodyPr>
            <a:lstStyle/>
            <a:p>
              <a:pPr algn="ctr">
                <a:lnSpc>
                  <a:spcPts val="2153"/>
                </a:lnSpc>
                <a:spcBef>
                  <a:spcPct val="0"/>
                </a:spcBef>
              </a:pPr>
              <a:r>
                <a:rPr lang="en-US" sz="1537" b="1" dirty="0">
                  <a:solidFill>
                    <a:srgbClr val="FFFFFF"/>
                  </a:solidFill>
                  <a:latin typeface="Muli Bold"/>
                  <a:ea typeface="Muli Bold"/>
                  <a:cs typeface="Muli Bold"/>
                  <a:sym typeface="Muli Bold"/>
                </a:rPr>
                <a:t>2</a:t>
              </a:r>
            </a:p>
          </p:txBody>
        </p:sp>
        <p:sp>
          <p:nvSpPr>
            <p:cNvPr id="33" name="TextBox 33"/>
            <p:cNvSpPr txBox="1"/>
            <p:nvPr/>
          </p:nvSpPr>
          <p:spPr>
            <a:xfrm>
              <a:off x="770798" y="-57150"/>
              <a:ext cx="8074531" cy="617122"/>
            </a:xfrm>
            <a:prstGeom prst="rect">
              <a:avLst/>
            </a:prstGeom>
          </p:spPr>
          <p:txBody>
            <a:bodyPr lIns="0" tIns="0" rIns="0" bIns="0" rtlCol="0" anchor="t">
              <a:spAutoFit/>
            </a:bodyPr>
            <a:lstStyle/>
            <a:p>
              <a:pPr lvl="0">
                <a:lnSpc>
                  <a:spcPts val="3858"/>
                </a:lnSpc>
                <a:spcBef>
                  <a:spcPct val="0"/>
                </a:spcBef>
              </a:pPr>
              <a:r>
                <a:rPr lang="en-US" sz="2755" b="1" dirty="0" err="1">
                  <a:solidFill>
                    <a:srgbClr val="403B3B"/>
                  </a:solidFill>
                  <a:latin typeface="Muli Bold"/>
                  <a:ea typeface="Muli Bold"/>
                  <a:cs typeface="Muli Bold"/>
                  <a:sym typeface="Muli Bold"/>
                </a:rPr>
                <a:t>Phương</a:t>
              </a:r>
              <a:r>
                <a:rPr lang="en-US" sz="2755" b="1" dirty="0">
                  <a:solidFill>
                    <a:srgbClr val="403B3B"/>
                  </a:solidFill>
                  <a:latin typeface="Muli Bold"/>
                  <a:ea typeface="Muli Bold"/>
                  <a:cs typeface="Muli Bold"/>
                  <a:sym typeface="Muli Bold"/>
                </a:rPr>
                <a:t> </a:t>
              </a:r>
              <a:r>
                <a:rPr lang="en-US" sz="2755" b="1" dirty="0" err="1">
                  <a:solidFill>
                    <a:srgbClr val="403B3B"/>
                  </a:solidFill>
                  <a:latin typeface="Muli Bold"/>
                  <a:ea typeface="Muli Bold"/>
                  <a:cs typeface="Muli Bold"/>
                  <a:sym typeface="Muli Bold"/>
                </a:rPr>
                <a:t>pháp</a:t>
              </a:r>
              <a:endParaRPr lang="en-US" sz="2755" b="1" dirty="0">
                <a:solidFill>
                  <a:srgbClr val="403B3B"/>
                </a:solidFill>
                <a:latin typeface="Muli Bold"/>
                <a:ea typeface="Muli Bold"/>
                <a:cs typeface="Muli Bold"/>
                <a:sym typeface="Muli Bold"/>
              </a:endParaRPr>
            </a:p>
          </p:txBody>
        </p:sp>
      </p:grpSp>
      <p:sp>
        <p:nvSpPr>
          <p:cNvPr id="40" name="TextBox 40"/>
          <p:cNvSpPr txBox="1"/>
          <p:nvPr/>
        </p:nvSpPr>
        <p:spPr>
          <a:xfrm>
            <a:off x="631086" y="1397418"/>
            <a:ext cx="9049830" cy="1949252"/>
          </a:xfrm>
          <a:prstGeom prst="rect">
            <a:avLst/>
          </a:prstGeom>
        </p:spPr>
        <p:txBody>
          <a:bodyPr lIns="0" tIns="0" rIns="0" bIns="0" rtlCol="0" anchor="t">
            <a:spAutoFit/>
          </a:bodyPr>
          <a:lstStyle/>
          <a:p>
            <a:pPr>
              <a:lnSpc>
                <a:spcPts val="7626"/>
              </a:lnSpc>
            </a:pPr>
            <a:r>
              <a:rPr lang="en-US" sz="7700" b="1" spc="-305" dirty="0" err="1">
                <a:solidFill>
                  <a:srgbClr val="403B3B"/>
                </a:solidFill>
                <a:latin typeface="Muli Bold"/>
                <a:ea typeface="Muli Bold"/>
                <a:cs typeface="Muli Bold"/>
                <a:sym typeface="Muli Bold"/>
              </a:rPr>
              <a:t>Xây</a:t>
            </a:r>
            <a:r>
              <a:rPr lang="en-US" sz="7700" b="1" spc="-305" dirty="0">
                <a:solidFill>
                  <a:srgbClr val="403B3B"/>
                </a:solidFill>
                <a:latin typeface="Muli Bold"/>
                <a:ea typeface="Muli Bold"/>
                <a:cs typeface="Muli Bold"/>
                <a:sym typeface="Muli Bold"/>
              </a:rPr>
              <a:t> </a:t>
            </a:r>
            <a:r>
              <a:rPr lang="en-US" sz="7700" b="1" spc="-305" dirty="0" err="1">
                <a:solidFill>
                  <a:srgbClr val="403B3B"/>
                </a:solidFill>
                <a:latin typeface="Muli Bold"/>
                <a:ea typeface="Muli Bold"/>
                <a:cs typeface="Muli Bold"/>
                <a:sym typeface="Muli Bold"/>
              </a:rPr>
              <a:t>dựng</a:t>
            </a:r>
            <a:r>
              <a:rPr lang="en-US" sz="7700" b="1" spc="-305" dirty="0">
                <a:solidFill>
                  <a:srgbClr val="403B3B"/>
                </a:solidFill>
                <a:latin typeface="Muli Bold"/>
                <a:ea typeface="Muli Bold"/>
                <a:cs typeface="Muli Bold"/>
                <a:sym typeface="Muli Bold"/>
              </a:rPr>
              <a:t> website </a:t>
            </a:r>
            <a:r>
              <a:rPr lang="en-US" sz="7700" b="1" spc="-305" dirty="0" err="1">
                <a:solidFill>
                  <a:srgbClr val="403B3B"/>
                </a:solidFill>
                <a:latin typeface="Muli Bold"/>
                <a:ea typeface="Muli Bold"/>
                <a:cs typeface="Muli Bold"/>
                <a:sym typeface="Muli Bold"/>
              </a:rPr>
              <a:t>bán</a:t>
            </a:r>
            <a:r>
              <a:rPr lang="en-US" sz="7700" b="1" spc="-305" dirty="0">
                <a:solidFill>
                  <a:srgbClr val="403B3B"/>
                </a:solidFill>
                <a:latin typeface="Muli Bold"/>
                <a:ea typeface="Muli Bold"/>
                <a:cs typeface="Muli Bold"/>
                <a:sym typeface="Muli Bold"/>
              </a:rPr>
              <a:t> </a:t>
            </a:r>
            <a:r>
              <a:rPr lang="en-US" sz="7700" b="1" spc="-305" dirty="0" err="1">
                <a:solidFill>
                  <a:srgbClr val="403B3B"/>
                </a:solidFill>
                <a:latin typeface="Muli Bold"/>
                <a:ea typeface="Muli Bold"/>
                <a:cs typeface="Muli Bold"/>
                <a:sym typeface="Muli Bold"/>
              </a:rPr>
              <a:t>đồ</a:t>
            </a:r>
            <a:r>
              <a:rPr lang="en-US" sz="7700" b="1" spc="-305" dirty="0">
                <a:solidFill>
                  <a:srgbClr val="403B3B"/>
                </a:solidFill>
                <a:latin typeface="Muli Bold"/>
                <a:ea typeface="Muli Bold"/>
                <a:cs typeface="Muli Bold"/>
                <a:sym typeface="Muli Bold"/>
              </a:rPr>
              <a:t> </a:t>
            </a:r>
            <a:r>
              <a:rPr lang="en-US" sz="7700" b="1" spc="-305" dirty="0" err="1">
                <a:solidFill>
                  <a:srgbClr val="403B3B"/>
                </a:solidFill>
                <a:latin typeface="Muli Bold"/>
                <a:ea typeface="Muli Bold"/>
                <a:cs typeface="Muli Bold"/>
                <a:sym typeface="Muli Bold"/>
              </a:rPr>
              <a:t>công</a:t>
            </a:r>
            <a:r>
              <a:rPr lang="en-US" sz="7700" b="1" spc="-305" dirty="0">
                <a:solidFill>
                  <a:srgbClr val="403B3B"/>
                </a:solidFill>
                <a:latin typeface="Muli Bold"/>
                <a:ea typeface="Muli Bold"/>
                <a:cs typeface="Muli Bold"/>
                <a:sym typeface="Muli Bold"/>
              </a:rPr>
              <a:t> </a:t>
            </a:r>
            <a:r>
              <a:rPr lang="en-US" sz="7700" b="1" spc="-305" dirty="0" err="1">
                <a:solidFill>
                  <a:srgbClr val="403B3B"/>
                </a:solidFill>
                <a:latin typeface="Muli Bold"/>
                <a:ea typeface="Muli Bold"/>
                <a:cs typeface="Muli Bold"/>
                <a:sym typeface="Muli Bold"/>
              </a:rPr>
              <a:t>nghệ</a:t>
            </a:r>
            <a:endParaRPr lang="en-US" sz="7700" b="1" spc="-305" dirty="0">
              <a:solidFill>
                <a:srgbClr val="403B3B"/>
              </a:solidFill>
              <a:latin typeface="Muli Bold"/>
              <a:ea typeface="Muli Bold"/>
              <a:cs typeface="Muli Bold"/>
              <a:sym typeface="Muli Bold"/>
            </a:endParaRPr>
          </a:p>
        </p:txBody>
      </p:sp>
      <p:sp>
        <p:nvSpPr>
          <p:cNvPr id="41" name="TextBox 41"/>
          <p:cNvSpPr txBox="1"/>
          <p:nvPr/>
        </p:nvSpPr>
        <p:spPr>
          <a:xfrm>
            <a:off x="631085" y="3371850"/>
            <a:ext cx="13868048" cy="1846659"/>
          </a:xfrm>
          <a:prstGeom prst="rect">
            <a:avLst/>
          </a:prstGeom>
        </p:spPr>
        <p:txBody>
          <a:bodyPr wrap="square" lIns="0" tIns="0" rIns="0" bIns="0" rtlCol="0" anchor="t">
            <a:spAutoFit/>
          </a:bodyPr>
          <a:lstStyle/>
          <a:p>
            <a:pPr marL="0" lvl="1" algn="just"/>
            <a:r>
              <a:rPr lang="vi-VN" sz="2400" dirty="0">
                <a:solidFill>
                  <a:srgbClr val="403B3B"/>
                </a:solidFill>
                <a:latin typeface="Muli"/>
                <a:ea typeface="Muli"/>
                <a:cs typeface="Muli"/>
                <a:sym typeface="Muli"/>
              </a:rPr>
              <a:t>Đề tài tập trung xây dựng một website bán hàng đơn lẻ với quy mô vừa và nhỏ, chủ yếu phục vụ mục đích học tập và trình diễn. Các chức năng chính bao gồm: hiển thị và tìm kiếm sản phẩm, giỏ hàng, đặt hàng, thanh toán đơn giản và trang quản trị cơ bản. Website không đi sâu vào các chức năng nâng cao như phân tích hành vi khách hàng, tích hợp thanh toán quốc tế hay hệ thống vận chuyển phức tạp.</a:t>
            </a:r>
            <a:endParaRPr lang="en-US" sz="2400" u="none" dirty="0">
              <a:solidFill>
                <a:srgbClr val="403B3B"/>
              </a:solidFill>
              <a:latin typeface="Muli"/>
              <a:ea typeface="Muli"/>
              <a:cs typeface="Muli"/>
              <a:sym typeface="Muli"/>
            </a:endParaRPr>
          </a:p>
        </p:txBody>
      </p:sp>
      <p:sp>
        <p:nvSpPr>
          <p:cNvPr id="42" name="TextBox 42"/>
          <p:cNvSpPr txBox="1"/>
          <p:nvPr/>
        </p:nvSpPr>
        <p:spPr>
          <a:xfrm>
            <a:off x="1209185" y="6138803"/>
            <a:ext cx="6055898" cy="2339102"/>
          </a:xfrm>
          <a:prstGeom prst="rect">
            <a:avLst/>
          </a:prstGeom>
        </p:spPr>
        <p:txBody>
          <a:bodyPr lIns="0" tIns="0" rIns="0" bIns="0" rtlCol="0" anchor="t">
            <a:spAutoFit/>
          </a:bodyPr>
          <a:lstStyle/>
          <a:p>
            <a:pPr marL="342900" indent="-342900" algn="just">
              <a:buFont typeface="Wingdings" panose="05000000000000000000" pitchFamily="2" charset="2"/>
              <a:buChar char="§"/>
            </a:pPr>
            <a:r>
              <a:rPr lang="vi-VN" sz="1900" dirty="0">
                <a:solidFill>
                  <a:srgbClr val="403B3B"/>
                </a:solidFill>
                <a:latin typeface="Muli"/>
                <a:ea typeface="Muli"/>
                <a:cs typeface="Muli"/>
                <a:sym typeface="Muli"/>
              </a:rPr>
              <a:t>Xây dựng một website thương mại điện tử bán các sản phẩm công nghệ.</a:t>
            </a:r>
          </a:p>
          <a:p>
            <a:pPr marL="342900" indent="-342900" algn="just">
              <a:buFont typeface="Wingdings" panose="05000000000000000000" pitchFamily="2" charset="2"/>
              <a:buChar char="§"/>
            </a:pPr>
            <a:r>
              <a:rPr lang="vi-VN" sz="1900" dirty="0">
                <a:solidFill>
                  <a:srgbClr val="403B3B"/>
                </a:solidFill>
                <a:latin typeface="Muli"/>
                <a:ea typeface="Muli"/>
                <a:cs typeface="Muli"/>
                <a:sym typeface="Muli"/>
              </a:rPr>
              <a:t>Cung cấp các chức năng: xem sản phẩm, tìm kiếm, đặt hàng, giỏ hàng, thanh toán.</a:t>
            </a:r>
          </a:p>
          <a:p>
            <a:pPr marL="342900" indent="-342900" algn="just">
              <a:buFont typeface="Wingdings" panose="05000000000000000000" pitchFamily="2" charset="2"/>
              <a:buChar char="§"/>
            </a:pPr>
            <a:r>
              <a:rPr lang="vi-VN" sz="1900" dirty="0">
                <a:solidFill>
                  <a:srgbClr val="403B3B"/>
                </a:solidFill>
                <a:latin typeface="Muli"/>
                <a:ea typeface="Muli"/>
                <a:cs typeface="Muli"/>
                <a:sym typeface="Muli"/>
              </a:rPr>
              <a:t>Trang quản trị để quản lý sản phẩm, đơn hàng, người dùng.</a:t>
            </a:r>
          </a:p>
          <a:p>
            <a:pPr marL="342900" indent="-342900" algn="just">
              <a:buFont typeface="Wingdings" panose="05000000000000000000" pitchFamily="2" charset="2"/>
              <a:buChar char="§"/>
            </a:pPr>
            <a:r>
              <a:rPr lang="vi-VN" sz="1900" dirty="0">
                <a:solidFill>
                  <a:srgbClr val="403B3B"/>
                </a:solidFill>
                <a:latin typeface="Muli"/>
                <a:ea typeface="Muli"/>
                <a:cs typeface="Muli"/>
                <a:sym typeface="Muli"/>
              </a:rPr>
              <a:t>Giao diện thân thiện, tối ưu trải nghiệm.</a:t>
            </a:r>
          </a:p>
          <a:p>
            <a:pPr marL="342900" indent="-342900" algn="just">
              <a:buFont typeface="Wingdings" panose="05000000000000000000" pitchFamily="2" charset="2"/>
              <a:buChar char="§"/>
            </a:pPr>
            <a:r>
              <a:rPr lang="vi-VN" sz="1900" dirty="0">
                <a:solidFill>
                  <a:srgbClr val="403B3B"/>
                </a:solidFill>
                <a:latin typeface="Muli"/>
                <a:ea typeface="Muli"/>
                <a:cs typeface="Muli"/>
                <a:sym typeface="Muli"/>
              </a:rPr>
              <a:t>Ứng dụng công nghệ NodeJS Express + ReactJS.</a:t>
            </a:r>
            <a:endParaRPr lang="en-US" sz="1900" dirty="0">
              <a:solidFill>
                <a:srgbClr val="403B3B"/>
              </a:solidFill>
              <a:latin typeface="Muli"/>
              <a:ea typeface="Muli"/>
              <a:cs typeface="Muli"/>
              <a:sym typeface="Muli"/>
            </a:endParaRPr>
          </a:p>
        </p:txBody>
      </p:sp>
      <p:sp>
        <p:nvSpPr>
          <p:cNvPr id="43" name="TextBox 43"/>
          <p:cNvSpPr txBox="1"/>
          <p:nvPr/>
        </p:nvSpPr>
        <p:spPr>
          <a:xfrm>
            <a:off x="8443235" y="6162119"/>
            <a:ext cx="6055898" cy="1461939"/>
          </a:xfrm>
          <a:prstGeom prst="rect">
            <a:avLst/>
          </a:prstGeom>
        </p:spPr>
        <p:txBody>
          <a:bodyPr lIns="0" tIns="0" rIns="0" bIns="0" rtlCol="0" anchor="t">
            <a:spAutoFit/>
          </a:bodyPr>
          <a:lstStyle/>
          <a:p>
            <a:pPr marL="342900" indent="-342900" algn="just">
              <a:buFont typeface="Arial" panose="020B0604020202020204" pitchFamily="34" charset="0"/>
              <a:buChar char="•"/>
            </a:pPr>
            <a:r>
              <a:rPr lang="en-US" sz="1900" dirty="0">
                <a:solidFill>
                  <a:srgbClr val="403B3B"/>
                </a:solidFill>
                <a:latin typeface="Muli"/>
                <a:ea typeface="Muli"/>
                <a:cs typeface="Muli"/>
                <a:sym typeface="Muli"/>
              </a:rPr>
              <a:t>Backend: NodeJS Express RESTful API.</a:t>
            </a:r>
          </a:p>
          <a:p>
            <a:pPr marL="342900" indent="-342900" algn="just">
              <a:buFont typeface="Arial" panose="020B0604020202020204" pitchFamily="34" charset="0"/>
              <a:buChar char="•"/>
            </a:pPr>
            <a:r>
              <a:rPr lang="en-US" sz="1900" dirty="0">
                <a:solidFill>
                  <a:srgbClr val="403B3B"/>
                </a:solidFill>
                <a:latin typeface="Muli"/>
                <a:ea typeface="Muli"/>
                <a:cs typeface="Muli"/>
                <a:sym typeface="Muli"/>
              </a:rPr>
              <a:t>Frontend: ReactJS.</a:t>
            </a:r>
          </a:p>
          <a:p>
            <a:pPr marL="342900" indent="-342900" algn="just">
              <a:buFont typeface="Arial" panose="020B0604020202020204" pitchFamily="34" charset="0"/>
              <a:buChar char="•"/>
            </a:pPr>
            <a:r>
              <a:rPr lang="en-US" sz="1900" dirty="0">
                <a:solidFill>
                  <a:srgbClr val="403B3B"/>
                </a:solidFill>
                <a:latin typeface="Muli"/>
                <a:ea typeface="Muli"/>
                <a:cs typeface="Muli"/>
                <a:sym typeface="Muli"/>
              </a:rPr>
              <a:t>Database: MySQL.</a:t>
            </a:r>
          </a:p>
          <a:p>
            <a:pPr marL="342900" indent="-342900" algn="just">
              <a:buFont typeface="Arial" panose="020B0604020202020204" pitchFamily="34" charset="0"/>
              <a:buChar char="•"/>
            </a:pPr>
            <a:r>
              <a:rPr lang="en-US" sz="1900" dirty="0" err="1">
                <a:solidFill>
                  <a:srgbClr val="403B3B"/>
                </a:solidFill>
                <a:latin typeface="Muli"/>
                <a:ea typeface="Muli"/>
                <a:cs typeface="Muli"/>
                <a:sym typeface="Muli"/>
              </a:rPr>
              <a:t>Kiến</a:t>
            </a:r>
            <a:r>
              <a:rPr lang="en-US" sz="1900" dirty="0">
                <a:solidFill>
                  <a:srgbClr val="403B3B"/>
                </a:solidFill>
                <a:latin typeface="Muli"/>
                <a:ea typeface="Muli"/>
                <a:cs typeface="Muli"/>
                <a:sym typeface="Muli"/>
              </a:rPr>
              <a:t> </a:t>
            </a:r>
            <a:r>
              <a:rPr lang="en-US" sz="1900" dirty="0" err="1">
                <a:solidFill>
                  <a:srgbClr val="403B3B"/>
                </a:solidFill>
                <a:latin typeface="Muli"/>
                <a:ea typeface="Muli"/>
                <a:cs typeface="Muli"/>
                <a:sym typeface="Muli"/>
              </a:rPr>
              <a:t>trúc</a:t>
            </a:r>
            <a:r>
              <a:rPr lang="en-US" sz="1900" dirty="0">
                <a:solidFill>
                  <a:srgbClr val="403B3B"/>
                </a:solidFill>
                <a:latin typeface="Muli"/>
                <a:ea typeface="Muli"/>
                <a:cs typeface="Muli"/>
                <a:sym typeface="Muli"/>
              </a:rPr>
              <a:t>: Client – Server, </a:t>
            </a:r>
            <a:r>
              <a:rPr lang="en-US" sz="1900" dirty="0" err="1">
                <a:solidFill>
                  <a:srgbClr val="403B3B"/>
                </a:solidFill>
                <a:latin typeface="Muli"/>
                <a:ea typeface="Muli"/>
                <a:cs typeface="Muli"/>
                <a:sym typeface="Muli"/>
              </a:rPr>
              <a:t>mô</a:t>
            </a:r>
            <a:r>
              <a:rPr lang="en-US" sz="1900" dirty="0">
                <a:solidFill>
                  <a:srgbClr val="403B3B"/>
                </a:solidFill>
                <a:latin typeface="Muli"/>
                <a:ea typeface="Muli"/>
                <a:cs typeface="Muli"/>
                <a:sym typeface="Muli"/>
              </a:rPr>
              <a:t> </a:t>
            </a:r>
            <a:r>
              <a:rPr lang="en-US" sz="1900" dirty="0" err="1">
                <a:solidFill>
                  <a:srgbClr val="403B3B"/>
                </a:solidFill>
                <a:latin typeface="Muli"/>
                <a:ea typeface="Muli"/>
                <a:cs typeface="Muli"/>
                <a:sym typeface="Muli"/>
              </a:rPr>
              <a:t>hình</a:t>
            </a:r>
            <a:r>
              <a:rPr lang="en-US" sz="1900" dirty="0">
                <a:solidFill>
                  <a:srgbClr val="403B3B"/>
                </a:solidFill>
                <a:latin typeface="Muli"/>
                <a:ea typeface="Muli"/>
                <a:cs typeface="Muli"/>
                <a:sym typeface="Muli"/>
              </a:rPr>
              <a:t> MVC.</a:t>
            </a:r>
          </a:p>
          <a:p>
            <a:pPr marL="342900" indent="-342900" algn="just">
              <a:buFont typeface="Arial" panose="020B0604020202020204" pitchFamily="34" charset="0"/>
              <a:buChar char="•"/>
            </a:pPr>
            <a:r>
              <a:rPr lang="en-US" sz="1900" dirty="0" err="1">
                <a:solidFill>
                  <a:srgbClr val="403B3B"/>
                </a:solidFill>
                <a:latin typeface="Muli"/>
                <a:ea typeface="Muli"/>
                <a:cs typeface="Muli"/>
                <a:sym typeface="Muli"/>
              </a:rPr>
              <a:t>Quản</a:t>
            </a:r>
            <a:r>
              <a:rPr lang="en-US" sz="1900" dirty="0">
                <a:solidFill>
                  <a:srgbClr val="403B3B"/>
                </a:solidFill>
                <a:latin typeface="Muli"/>
                <a:ea typeface="Muli"/>
                <a:cs typeface="Muli"/>
                <a:sym typeface="Muli"/>
              </a:rPr>
              <a:t> </a:t>
            </a:r>
            <a:r>
              <a:rPr lang="en-US" sz="1900" dirty="0" err="1">
                <a:solidFill>
                  <a:srgbClr val="403B3B"/>
                </a:solidFill>
                <a:latin typeface="Muli"/>
                <a:ea typeface="Muli"/>
                <a:cs typeface="Muli"/>
                <a:sym typeface="Muli"/>
              </a:rPr>
              <a:t>lý</a:t>
            </a:r>
            <a:r>
              <a:rPr lang="en-US" sz="1900" dirty="0">
                <a:solidFill>
                  <a:srgbClr val="403B3B"/>
                </a:solidFill>
                <a:latin typeface="Muli"/>
                <a:ea typeface="Muli"/>
                <a:cs typeface="Muli"/>
                <a:sym typeface="Muli"/>
              </a:rPr>
              <a:t> code: Git/GitHub.</a:t>
            </a:r>
          </a:p>
        </p:txBody>
      </p:sp>
      <p:sp>
        <p:nvSpPr>
          <p:cNvPr id="45" name="TextBox 45"/>
          <p:cNvSpPr txBox="1"/>
          <p:nvPr/>
        </p:nvSpPr>
        <p:spPr>
          <a:xfrm>
            <a:off x="11137900" y="1458717"/>
            <a:ext cx="3279539" cy="961802"/>
          </a:xfrm>
          <a:prstGeom prst="rect">
            <a:avLst/>
          </a:prstGeom>
        </p:spPr>
        <p:txBody>
          <a:bodyPr wrap="square" lIns="0" tIns="0" rIns="0" bIns="0" rtlCol="0" anchor="t">
            <a:spAutoFit/>
          </a:bodyPr>
          <a:lstStyle/>
          <a:p>
            <a:pPr>
              <a:lnSpc>
                <a:spcPts val="1543"/>
              </a:lnSpc>
            </a:pPr>
            <a:r>
              <a:rPr lang="en-US" sz="1300" b="1" dirty="0" err="1">
                <a:solidFill>
                  <a:srgbClr val="403B3B"/>
                </a:solidFill>
                <a:latin typeface="Muli Bold"/>
                <a:ea typeface="Muli Bold"/>
                <a:cs typeface="Muli Bold"/>
                <a:sym typeface="Muli Bold"/>
              </a:rPr>
              <a:t>Họ</a:t>
            </a:r>
            <a:r>
              <a:rPr lang="en-US" sz="1300" b="1" dirty="0">
                <a:solidFill>
                  <a:srgbClr val="403B3B"/>
                </a:solidFill>
                <a:latin typeface="Muli Bold"/>
                <a:ea typeface="Muli Bold"/>
                <a:cs typeface="Muli Bold"/>
                <a:sym typeface="Muli Bold"/>
              </a:rPr>
              <a:t> </a:t>
            </a:r>
            <a:r>
              <a:rPr lang="en-US" sz="1300" b="1" dirty="0" err="1">
                <a:solidFill>
                  <a:srgbClr val="403B3B"/>
                </a:solidFill>
                <a:latin typeface="Muli Bold"/>
                <a:ea typeface="Muli Bold"/>
                <a:cs typeface="Muli Bold"/>
                <a:sym typeface="Muli Bold"/>
              </a:rPr>
              <a:t>tên</a:t>
            </a:r>
            <a:r>
              <a:rPr lang="en-US" sz="1300" b="1" dirty="0">
                <a:solidFill>
                  <a:srgbClr val="403B3B"/>
                </a:solidFill>
                <a:latin typeface="Muli Bold"/>
                <a:ea typeface="Muli Bold"/>
                <a:cs typeface="Muli Bold"/>
                <a:sym typeface="Muli Bold"/>
              </a:rPr>
              <a:t> </a:t>
            </a:r>
            <a:r>
              <a:rPr lang="en-US" sz="1300" b="1" dirty="0" err="1">
                <a:solidFill>
                  <a:srgbClr val="403B3B"/>
                </a:solidFill>
                <a:latin typeface="Muli Bold"/>
                <a:ea typeface="Muli Bold"/>
                <a:cs typeface="Muli Bold"/>
                <a:sym typeface="Muli Bold"/>
              </a:rPr>
              <a:t>sinh</a:t>
            </a:r>
            <a:r>
              <a:rPr lang="en-US" sz="1300" b="1" dirty="0">
                <a:solidFill>
                  <a:srgbClr val="403B3B"/>
                </a:solidFill>
                <a:latin typeface="Muli Bold"/>
                <a:ea typeface="Muli Bold"/>
                <a:cs typeface="Muli Bold"/>
                <a:sym typeface="Muli Bold"/>
              </a:rPr>
              <a:t> </a:t>
            </a:r>
            <a:r>
              <a:rPr lang="en-US" sz="1300" b="1" dirty="0" err="1">
                <a:solidFill>
                  <a:srgbClr val="403B3B"/>
                </a:solidFill>
                <a:latin typeface="Muli Bold"/>
                <a:ea typeface="Muli Bold"/>
                <a:cs typeface="Muli Bold"/>
                <a:sym typeface="Muli Bold"/>
              </a:rPr>
              <a:t>viên</a:t>
            </a:r>
            <a:r>
              <a:rPr lang="en-US" sz="1300" b="1" dirty="0">
                <a:solidFill>
                  <a:srgbClr val="403B3B"/>
                </a:solidFill>
                <a:latin typeface="Muli Bold"/>
                <a:ea typeface="Muli Bold"/>
                <a:cs typeface="Muli Bold"/>
                <a:sym typeface="Muli Bold"/>
              </a:rPr>
              <a:t>: Nguyễn Lâm Quốc Bảo MSSV: 110121007</a:t>
            </a:r>
          </a:p>
          <a:p>
            <a:pPr>
              <a:lnSpc>
                <a:spcPts val="1543"/>
              </a:lnSpc>
            </a:pPr>
            <a:r>
              <a:rPr lang="en-US" sz="1300" b="1" dirty="0" err="1">
                <a:solidFill>
                  <a:srgbClr val="403B3B"/>
                </a:solidFill>
                <a:latin typeface="Muli Bold"/>
                <a:ea typeface="Muli Bold"/>
                <a:cs typeface="Muli Bold"/>
                <a:sym typeface="Muli Bold"/>
              </a:rPr>
              <a:t>Lớp</a:t>
            </a:r>
            <a:r>
              <a:rPr lang="en-US" sz="1300" b="1" dirty="0">
                <a:solidFill>
                  <a:srgbClr val="403B3B"/>
                </a:solidFill>
                <a:latin typeface="Muli Bold"/>
                <a:ea typeface="Muli Bold"/>
                <a:cs typeface="Muli Bold"/>
                <a:sym typeface="Muli Bold"/>
              </a:rPr>
              <a:t>: </a:t>
            </a:r>
            <a:r>
              <a:rPr lang="en-US" sz="1300" b="1" dirty="0" err="1">
                <a:solidFill>
                  <a:srgbClr val="403B3B"/>
                </a:solidFill>
                <a:latin typeface="Muli Bold"/>
                <a:ea typeface="Muli Bold"/>
                <a:cs typeface="Muli Bold"/>
                <a:sym typeface="Muli Bold"/>
              </a:rPr>
              <a:t>Công</a:t>
            </a:r>
            <a:r>
              <a:rPr lang="en-US" sz="1300" b="1" dirty="0">
                <a:solidFill>
                  <a:srgbClr val="403B3B"/>
                </a:solidFill>
                <a:latin typeface="Muli Bold"/>
                <a:ea typeface="Muli Bold"/>
                <a:cs typeface="Muli Bold"/>
                <a:sym typeface="Muli Bold"/>
              </a:rPr>
              <a:t> </a:t>
            </a:r>
            <a:r>
              <a:rPr lang="en-US" sz="1300" b="1" dirty="0" err="1">
                <a:solidFill>
                  <a:srgbClr val="403B3B"/>
                </a:solidFill>
                <a:latin typeface="Muli Bold"/>
                <a:ea typeface="Muli Bold"/>
                <a:cs typeface="Muli Bold"/>
                <a:sym typeface="Muli Bold"/>
              </a:rPr>
              <a:t>nghệ</a:t>
            </a:r>
            <a:r>
              <a:rPr lang="en-US" sz="1300" b="1" dirty="0">
                <a:solidFill>
                  <a:srgbClr val="403B3B"/>
                </a:solidFill>
                <a:latin typeface="Muli Bold"/>
                <a:ea typeface="Muli Bold"/>
                <a:cs typeface="Muli Bold"/>
                <a:sym typeface="Muli Bold"/>
              </a:rPr>
              <a:t> </a:t>
            </a:r>
            <a:r>
              <a:rPr lang="en-US" sz="1300" b="1" dirty="0" err="1">
                <a:solidFill>
                  <a:srgbClr val="403B3B"/>
                </a:solidFill>
                <a:latin typeface="Muli Bold"/>
                <a:ea typeface="Muli Bold"/>
                <a:cs typeface="Muli Bold"/>
                <a:sym typeface="Muli Bold"/>
              </a:rPr>
              <a:t>thông</a:t>
            </a:r>
            <a:r>
              <a:rPr lang="en-US" sz="1300" b="1" dirty="0">
                <a:solidFill>
                  <a:srgbClr val="403B3B"/>
                </a:solidFill>
                <a:latin typeface="Muli Bold"/>
                <a:ea typeface="Muli Bold"/>
                <a:cs typeface="Muli Bold"/>
                <a:sym typeface="Muli Bold"/>
              </a:rPr>
              <a:t> tin A </a:t>
            </a:r>
            <a:r>
              <a:rPr lang="en-US" sz="1300" b="1" dirty="0" err="1">
                <a:solidFill>
                  <a:srgbClr val="403B3B"/>
                </a:solidFill>
                <a:latin typeface="Muli Bold"/>
                <a:ea typeface="Muli Bold"/>
                <a:cs typeface="Muli Bold"/>
                <a:sym typeface="Muli Bold"/>
              </a:rPr>
              <a:t>Khóa</a:t>
            </a:r>
            <a:r>
              <a:rPr lang="en-US" sz="1300" b="1" dirty="0">
                <a:solidFill>
                  <a:srgbClr val="403B3B"/>
                </a:solidFill>
                <a:latin typeface="Muli Bold"/>
                <a:ea typeface="Muli Bold"/>
                <a:cs typeface="Muli Bold"/>
                <a:sym typeface="Muli Bold"/>
              </a:rPr>
              <a:t>: 2021</a:t>
            </a:r>
          </a:p>
          <a:p>
            <a:pPr>
              <a:lnSpc>
                <a:spcPts val="1543"/>
              </a:lnSpc>
            </a:pPr>
            <a:r>
              <a:rPr lang="en-US" sz="1300" b="1" dirty="0" err="1">
                <a:solidFill>
                  <a:srgbClr val="403B3B"/>
                </a:solidFill>
                <a:latin typeface="Muli Bold"/>
                <a:ea typeface="Muli Bold"/>
                <a:cs typeface="Muli Bold"/>
                <a:sym typeface="Muli Bold"/>
              </a:rPr>
              <a:t>Giảng</a:t>
            </a:r>
            <a:r>
              <a:rPr lang="en-US" sz="1300" b="1" dirty="0">
                <a:solidFill>
                  <a:srgbClr val="403B3B"/>
                </a:solidFill>
                <a:latin typeface="Muli Bold"/>
                <a:ea typeface="Muli Bold"/>
                <a:cs typeface="Muli Bold"/>
                <a:sym typeface="Muli Bold"/>
              </a:rPr>
              <a:t> </a:t>
            </a:r>
            <a:r>
              <a:rPr lang="en-US" sz="1300" b="1" dirty="0" err="1">
                <a:solidFill>
                  <a:srgbClr val="403B3B"/>
                </a:solidFill>
                <a:latin typeface="Muli Bold"/>
                <a:ea typeface="Muli Bold"/>
                <a:cs typeface="Muli Bold"/>
                <a:sym typeface="Muli Bold"/>
              </a:rPr>
              <a:t>viên</a:t>
            </a:r>
            <a:r>
              <a:rPr lang="en-US" sz="1300" b="1" dirty="0">
                <a:solidFill>
                  <a:srgbClr val="403B3B"/>
                </a:solidFill>
                <a:latin typeface="Muli Bold"/>
                <a:ea typeface="Muli Bold"/>
                <a:cs typeface="Muli Bold"/>
                <a:sym typeface="Muli Bold"/>
              </a:rPr>
              <a:t> h</a:t>
            </a:r>
            <a:r>
              <a:rPr lang="vi-VN" sz="1300" b="1" dirty="0">
                <a:solidFill>
                  <a:srgbClr val="403B3B"/>
                </a:solidFill>
                <a:latin typeface="Muli Bold"/>
                <a:ea typeface="Muli Bold"/>
                <a:cs typeface="Muli Bold"/>
                <a:sym typeface="Muli Bold"/>
              </a:rPr>
              <a:t>ư</a:t>
            </a:r>
            <a:r>
              <a:rPr lang="en-US" sz="1300" b="1" dirty="0" err="1">
                <a:solidFill>
                  <a:srgbClr val="403B3B"/>
                </a:solidFill>
                <a:latin typeface="Muli Bold"/>
                <a:ea typeface="Muli Bold"/>
                <a:cs typeface="Muli Bold"/>
                <a:sym typeface="Muli Bold"/>
              </a:rPr>
              <a:t>ớng</a:t>
            </a:r>
            <a:r>
              <a:rPr lang="en-US" sz="1300" b="1" dirty="0">
                <a:solidFill>
                  <a:srgbClr val="403B3B"/>
                </a:solidFill>
                <a:latin typeface="Muli Bold"/>
                <a:ea typeface="Muli Bold"/>
                <a:cs typeface="Muli Bold"/>
                <a:sym typeface="Muli Bold"/>
              </a:rPr>
              <a:t> </a:t>
            </a:r>
            <a:r>
              <a:rPr lang="en-US" sz="1300" b="1" dirty="0" err="1">
                <a:solidFill>
                  <a:srgbClr val="403B3B"/>
                </a:solidFill>
                <a:latin typeface="Muli Bold"/>
                <a:ea typeface="Muli Bold"/>
                <a:cs typeface="Muli Bold"/>
                <a:sym typeface="Muli Bold"/>
              </a:rPr>
              <a:t>dẫn</a:t>
            </a:r>
            <a:r>
              <a:rPr lang="en-US" sz="1300" b="1" dirty="0">
                <a:solidFill>
                  <a:srgbClr val="403B3B"/>
                </a:solidFill>
                <a:latin typeface="Muli Bold"/>
                <a:ea typeface="Muli Bold"/>
                <a:cs typeface="Muli Bold"/>
                <a:sym typeface="Muli Bold"/>
              </a:rPr>
              <a:t>: </a:t>
            </a:r>
            <a:r>
              <a:rPr lang="en-US" sz="1300" b="1" dirty="0" err="1">
                <a:solidFill>
                  <a:srgbClr val="403B3B"/>
                </a:solidFill>
                <a:latin typeface="Muli Bold"/>
              </a:rPr>
              <a:t>Võ</a:t>
            </a:r>
            <a:r>
              <a:rPr lang="en-US" sz="1300" b="1" dirty="0">
                <a:solidFill>
                  <a:srgbClr val="403B3B"/>
                </a:solidFill>
                <a:latin typeface="Muli Bold"/>
              </a:rPr>
              <a:t> </a:t>
            </a:r>
            <a:r>
              <a:rPr lang="en-US" sz="1300" b="1" dirty="0" err="1">
                <a:solidFill>
                  <a:srgbClr val="403B3B"/>
                </a:solidFill>
                <a:latin typeface="Muli Bold"/>
              </a:rPr>
              <a:t>Thành</a:t>
            </a:r>
            <a:r>
              <a:rPr lang="en-US" sz="1300" b="1" dirty="0">
                <a:solidFill>
                  <a:srgbClr val="403B3B"/>
                </a:solidFill>
                <a:latin typeface="Muli Bold"/>
              </a:rPr>
              <a:t> C </a:t>
            </a:r>
            <a:endParaRPr lang="en-US" sz="1300" b="1" dirty="0">
              <a:solidFill>
                <a:srgbClr val="403B3B"/>
              </a:solidFill>
              <a:latin typeface="Muli Bold"/>
              <a:sym typeface="Muli Bold"/>
            </a:endParaRPr>
          </a:p>
          <a:p>
            <a:pPr algn="l">
              <a:lnSpc>
                <a:spcPts val="1543"/>
              </a:lnSpc>
            </a:pPr>
            <a:endParaRPr lang="en-US" sz="1300" b="1" dirty="0">
              <a:solidFill>
                <a:srgbClr val="403B3B"/>
              </a:solidFill>
              <a:latin typeface="Muli Bold"/>
              <a:ea typeface="Muli Bold"/>
              <a:cs typeface="Muli Bold"/>
              <a:sym typeface="Muli Bold"/>
            </a:endParaRPr>
          </a:p>
        </p:txBody>
      </p:sp>
      <p:sp>
        <p:nvSpPr>
          <p:cNvPr id="49" name="TextBox 49"/>
          <p:cNvSpPr txBox="1"/>
          <p:nvPr/>
        </p:nvSpPr>
        <p:spPr>
          <a:xfrm>
            <a:off x="631086" y="20670958"/>
            <a:ext cx="7240190" cy="345159"/>
          </a:xfrm>
          <a:prstGeom prst="rect">
            <a:avLst/>
          </a:prstGeom>
        </p:spPr>
        <p:txBody>
          <a:bodyPr lIns="0" tIns="0" rIns="0" bIns="0" rtlCol="0" anchor="t">
            <a:spAutoFit/>
          </a:bodyPr>
          <a:lstStyle/>
          <a:p>
            <a:pPr algn="l">
              <a:lnSpc>
                <a:spcPts val="1413"/>
              </a:lnSpc>
            </a:pPr>
            <a:r>
              <a:rPr lang="en-US" sz="1009" b="1" dirty="0" err="1">
                <a:solidFill>
                  <a:srgbClr val="000000"/>
                </a:solidFill>
                <a:latin typeface="Muli Semi-Bold"/>
                <a:ea typeface="Muli Semi-Bold"/>
                <a:cs typeface="Muli Semi-Bold"/>
                <a:sym typeface="Muli Semi-Bold"/>
              </a:rPr>
              <a:t>Sinh</a:t>
            </a:r>
            <a:r>
              <a:rPr lang="en-US" sz="1009" b="1" dirty="0">
                <a:solidFill>
                  <a:srgbClr val="000000"/>
                </a:solidFill>
                <a:latin typeface="Muli Semi-Bold"/>
                <a:ea typeface="Muli Semi-Bold"/>
                <a:cs typeface="Muli Semi-Bold"/>
                <a:sym typeface="Muli Semi-Bold"/>
              </a:rPr>
              <a:t> </a:t>
            </a:r>
            <a:r>
              <a:rPr lang="en-US" sz="1009" b="1" dirty="0" err="1">
                <a:solidFill>
                  <a:srgbClr val="000000"/>
                </a:solidFill>
                <a:latin typeface="Muli Semi-Bold"/>
                <a:ea typeface="Muli Semi-Bold"/>
                <a:cs typeface="Muli Semi-Bold"/>
                <a:sym typeface="Muli Semi-Bold"/>
              </a:rPr>
              <a:t>viên</a:t>
            </a:r>
            <a:r>
              <a:rPr lang="en-US" sz="1009" b="1" dirty="0">
                <a:solidFill>
                  <a:srgbClr val="000000"/>
                </a:solidFill>
                <a:latin typeface="Muli Semi-Bold"/>
                <a:ea typeface="Muli Semi-Bold"/>
                <a:cs typeface="Muli Semi-Bold"/>
                <a:sym typeface="Muli Semi-Bold"/>
              </a:rPr>
              <a:t> </a:t>
            </a:r>
            <a:r>
              <a:rPr lang="en-US" sz="1009" b="1" dirty="0" err="1">
                <a:solidFill>
                  <a:srgbClr val="000000"/>
                </a:solidFill>
                <a:latin typeface="Muli Semi-Bold"/>
                <a:ea typeface="Muli Semi-Bold"/>
                <a:cs typeface="Muli Semi-Bold"/>
                <a:sym typeface="Muli Semi-Bold"/>
              </a:rPr>
              <a:t>thực</a:t>
            </a:r>
            <a:r>
              <a:rPr lang="en-US" sz="1009" b="1" dirty="0">
                <a:solidFill>
                  <a:srgbClr val="000000"/>
                </a:solidFill>
                <a:latin typeface="Muli Semi-Bold"/>
                <a:ea typeface="Muli Semi-Bold"/>
                <a:cs typeface="Muli Semi-Bold"/>
                <a:sym typeface="Muli Semi-Bold"/>
              </a:rPr>
              <a:t> </a:t>
            </a:r>
            <a:r>
              <a:rPr lang="en-US" sz="1009" b="1" dirty="0" err="1">
                <a:solidFill>
                  <a:srgbClr val="000000"/>
                </a:solidFill>
                <a:latin typeface="Muli Semi-Bold"/>
                <a:ea typeface="Muli Semi-Bold"/>
                <a:cs typeface="Muli Semi-Bold"/>
                <a:sym typeface="Muli Semi-Bold"/>
              </a:rPr>
              <a:t>hiện</a:t>
            </a:r>
            <a:r>
              <a:rPr lang="en-US" sz="1009" b="1" dirty="0">
                <a:solidFill>
                  <a:srgbClr val="000000"/>
                </a:solidFill>
                <a:latin typeface="Muli Semi-Bold"/>
                <a:ea typeface="Muli Semi-Bold"/>
                <a:cs typeface="Muli Semi-Bold"/>
                <a:sym typeface="Muli Semi-Bold"/>
              </a:rPr>
              <a:t>: Nguyễn Lâm Quốc </a:t>
            </a:r>
            <a:r>
              <a:rPr lang="en-US" sz="1009" b="1" dirty="0" err="1">
                <a:solidFill>
                  <a:srgbClr val="000000"/>
                </a:solidFill>
                <a:latin typeface="Muli Semi-Bold"/>
                <a:ea typeface="Muli Semi-Bold"/>
                <a:cs typeface="Muli Semi-Bold"/>
                <a:sym typeface="Muli Semi-Bold"/>
              </a:rPr>
              <a:t>bảo</a:t>
            </a:r>
            <a:endParaRPr lang="en-US" sz="1009" b="1" dirty="0">
              <a:solidFill>
                <a:srgbClr val="000000"/>
              </a:solidFill>
              <a:latin typeface="Muli Semi-Bold"/>
              <a:ea typeface="Muli Semi-Bold"/>
              <a:cs typeface="Muli Semi-Bold"/>
              <a:sym typeface="Muli Semi-Bold"/>
            </a:endParaRPr>
          </a:p>
          <a:p>
            <a:pPr algn="l">
              <a:lnSpc>
                <a:spcPts val="1413"/>
              </a:lnSpc>
            </a:pPr>
            <a:r>
              <a:rPr lang="en-US" sz="1009" b="1" dirty="0" err="1">
                <a:solidFill>
                  <a:srgbClr val="000000"/>
                </a:solidFill>
                <a:latin typeface="Muli Semi-Bold"/>
                <a:ea typeface="Muli Semi-Bold"/>
                <a:cs typeface="Muli Semi-Bold"/>
                <a:sym typeface="Muli Semi-Bold"/>
              </a:rPr>
              <a:t>Mã</a:t>
            </a:r>
            <a:r>
              <a:rPr lang="en-US" sz="1009" b="1" dirty="0">
                <a:solidFill>
                  <a:srgbClr val="000000"/>
                </a:solidFill>
                <a:latin typeface="Muli Semi-Bold"/>
                <a:ea typeface="Muli Semi-Bold"/>
                <a:cs typeface="Muli Semi-Bold"/>
                <a:sym typeface="Muli Semi-Bold"/>
              </a:rPr>
              <a:t> </a:t>
            </a:r>
            <a:r>
              <a:rPr lang="en-US" sz="1009" b="1" dirty="0" err="1">
                <a:solidFill>
                  <a:srgbClr val="000000"/>
                </a:solidFill>
                <a:latin typeface="Muli Semi-Bold"/>
                <a:ea typeface="Muli Semi-Bold"/>
                <a:cs typeface="Muli Semi-Bold"/>
                <a:sym typeface="Muli Semi-Bold"/>
              </a:rPr>
              <a:t>lớp</a:t>
            </a:r>
            <a:r>
              <a:rPr lang="en-US" sz="1009" b="1" dirty="0">
                <a:solidFill>
                  <a:srgbClr val="000000"/>
                </a:solidFill>
                <a:latin typeface="Muli Semi-Bold"/>
                <a:ea typeface="Muli Semi-Bold"/>
                <a:cs typeface="Muli Semi-Bold"/>
                <a:sym typeface="Muli Semi-Bold"/>
              </a:rPr>
              <a:t>: DA21TTA</a:t>
            </a:r>
          </a:p>
        </p:txBody>
      </p:sp>
      <p:pic>
        <p:nvPicPr>
          <p:cNvPr id="55" name="Picture 54">
            <a:extLst>
              <a:ext uri="{FF2B5EF4-FFF2-40B4-BE49-F238E27FC236}">
                <a16:creationId xmlns:a16="http://schemas.microsoft.com/office/drawing/2014/main" id="{9CD3B87D-E205-4405-99CA-6B93A76257A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84300" y="9326361"/>
            <a:ext cx="5098327" cy="3657600"/>
          </a:xfrm>
          <a:prstGeom prst="rect">
            <a:avLst/>
          </a:prstGeom>
          <a:noFill/>
          <a:ln>
            <a:noFill/>
          </a:ln>
        </p:spPr>
      </p:pic>
      <p:sp>
        <p:nvSpPr>
          <p:cNvPr id="56" name="TextBox 50">
            <a:extLst>
              <a:ext uri="{FF2B5EF4-FFF2-40B4-BE49-F238E27FC236}">
                <a16:creationId xmlns:a16="http://schemas.microsoft.com/office/drawing/2014/main" id="{5EA26D03-BE28-4BEE-A4F3-9A0C25450AC6}"/>
              </a:ext>
            </a:extLst>
          </p:cNvPr>
          <p:cNvSpPr txBox="1"/>
          <p:nvPr/>
        </p:nvSpPr>
        <p:spPr>
          <a:xfrm>
            <a:off x="1917700" y="13125450"/>
            <a:ext cx="3382024" cy="153183"/>
          </a:xfrm>
          <a:prstGeom prst="rect">
            <a:avLst/>
          </a:prstGeom>
        </p:spPr>
        <p:txBody>
          <a:bodyPr lIns="0" tIns="0" rIns="0" bIns="0" rtlCol="0" anchor="t">
            <a:spAutoFit/>
          </a:bodyPr>
          <a:lstStyle/>
          <a:p>
            <a:pPr algn="ctr">
              <a:lnSpc>
                <a:spcPts val="1286"/>
              </a:lnSpc>
            </a:pPr>
            <a:r>
              <a:rPr lang="en-US" sz="918" b="1" dirty="0">
                <a:solidFill>
                  <a:srgbClr val="000000"/>
                </a:solidFill>
                <a:latin typeface="Muli Bold"/>
                <a:ea typeface="Muli Bold"/>
                <a:cs typeface="Muli Bold"/>
                <a:sym typeface="Muli Bold"/>
              </a:rPr>
              <a:t>ERD (S</a:t>
            </a:r>
            <a:r>
              <a:rPr lang="vi-VN" sz="918" b="1" dirty="0">
                <a:solidFill>
                  <a:srgbClr val="000000"/>
                </a:solidFill>
                <a:latin typeface="Muli Bold"/>
                <a:ea typeface="Muli Bold"/>
                <a:cs typeface="Muli Bold"/>
                <a:sym typeface="Muli Bold"/>
              </a:rPr>
              <a:t>ơ</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đồ</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thực</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thể</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liên</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kết</a:t>
            </a:r>
            <a:r>
              <a:rPr lang="en-US" sz="918" b="1" dirty="0">
                <a:solidFill>
                  <a:srgbClr val="000000"/>
                </a:solidFill>
                <a:latin typeface="Muli Bold"/>
                <a:ea typeface="Muli Bold"/>
                <a:cs typeface="Muli Bold"/>
                <a:sym typeface="Muli Bold"/>
              </a:rPr>
              <a:t>)</a:t>
            </a:r>
          </a:p>
        </p:txBody>
      </p:sp>
      <p:pic>
        <p:nvPicPr>
          <p:cNvPr id="57" name="Picture 56">
            <a:extLst>
              <a:ext uri="{FF2B5EF4-FFF2-40B4-BE49-F238E27FC236}">
                <a16:creationId xmlns:a16="http://schemas.microsoft.com/office/drawing/2014/main" id="{D3C3570A-5C28-4531-B188-4AAF0DD1F1F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62996" y="9282788"/>
            <a:ext cx="5689696" cy="3566160"/>
          </a:xfrm>
          <a:prstGeom prst="rect">
            <a:avLst/>
          </a:prstGeom>
          <a:noFill/>
          <a:ln>
            <a:noFill/>
          </a:ln>
        </p:spPr>
      </p:pic>
      <p:sp>
        <p:nvSpPr>
          <p:cNvPr id="58" name="TextBox 50">
            <a:extLst>
              <a:ext uri="{FF2B5EF4-FFF2-40B4-BE49-F238E27FC236}">
                <a16:creationId xmlns:a16="http://schemas.microsoft.com/office/drawing/2014/main" id="{417AE036-9573-4DA2-A42A-35B7E6323285}"/>
              </a:ext>
            </a:extLst>
          </p:cNvPr>
          <p:cNvSpPr txBox="1"/>
          <p:nvPr/>
        </p:nvSpPr>
        <p:spPr>
          <a:xfrm>
            <a:off x="8843589" y="13052851"/>
            <a:ext cx="3382024" cy="153183"/>
          </a:xfrm>
          <a:prstGeom prst="rect">
            <a:avLst/>
          </a:prstGeom>
        </p:spPr>
        <p:txBody>
          <a:bodyPr lIns="0" tIns="0" rIns="0" bIns="0" rtlCol="0" anchor="t">
            <a:spAutoFit/>
          </a:bodyPr>
          <a:lstStyle/>
          <a:p>
            <a:pPr algn="ctr">
              <a:lnSpc>
                <a:spcPts val="1286"/>
              </a:lnSpc>
            </a:pPr>
            <a:r>
              <a:rPr lang="en-US" sz="918" b="1" dirty="0" err="1">
                <a:solidFill>
                  <a:srgbClr val="000000"/>
                </a:solidFill>
                <a:latin typeface="Muli Bold"/>
                <a:ea typeface="Muli Bold"/>
                <a:cs typeface="Muli Bold"/>
                <a:sym typeface="Muli Bold"/>
              </a:rPr>
              <a:t>Mô</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hình</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vật</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lý</a:t>
            </a:r>
            <a:endParaRPr lang="en-US" sz="918" b="1" dirty="0">
              <a:solidFill>
                <a:srgbClr val="000000"/>
              </a:solidFill>
              <a:latin typeface="Muli Bold"/>
              <a:ea typeface="Muli Bold"/>
              <a:cs typeface="Muli Bold"/>
              <a:sym typeface="Muli Bold"/>
            </a:endParaRPr>
          </a:p>
        </p:txBody>
      </p:sp>
      <p:pic>
        <p:nvPicPr>
          <p:cNvPr id="59" name="Picture 58">
            <a:extLst>
              <a:ext uri="{FF2B5EF4-FFF2-40B4-BE49-F238E27FC236}">
                <a16:creationId xmlns:a16="http://schemas.microsoft.com/office/drawing/2014/main" id="{4F1A0A26-A302-4700-8A9F-3DDFDF459822}"/>
              </a:ext>
            </a:extLst>
          </p:cNvPr>
          <p:cNvPicPr>
            <a:picLocks noChangeAspect="1"/>
          </p:cNvPicPr>
          <p:nvPr/>
        </p:nvPicPr>
        <p:blipFill>
          <a:blip r:embed="rId4"/>
          <a:stretch>
            <a:fillRect/>
          </a:stretch>
        </p:blipFill>
        <p:spPr>
          <a:xfrm>
            <a:off x="1250787" y="14236944"/>
            <a:ext cx="4114800" cy="2314377"/>
          </a:xfrm>
          <a:prstGeom prst="rect">
            <a:avLst/>
          </a:prstGeom>
        </p:spPr>
      </p:pic>
      <p:pic>
        <p:nvPicPr>
          <p:cNvPr id="60" name="Picture 59">
            <a:extLst>
              <a:ext uri="{FF2B5EF4-FFF2-40B4-BE49-F238E27FC236}">
                <a16:creationId xmlns:a16="http://schemas.microsoft.com/office/drawing/2014/main" id="{267CE5CC-6B7E-4C2F-ACB9-5C9F782774AA}"/>
              </a:ext>
            </a:extLst>
          </p:cNvPr>
          <p:cNvPicPr>
            <a:picLocks noChangeAspect="1"/>
          </p:cNvPicPr>
          <p:nvPr/>
        </p:nvPicPr>
        <p:blipFill>
          <a:blip r:embed="rId5"/>
          <a:stretch>
            <a:fillRect/>
          </a:stretch>
        </p:blipFill>
        <p:spPr>
          <a:xfrm>
            <a:off x="1239470" y="16602030"/>
            <a:ext cx="4114800" cy="1382638"/>
          </a:xfrm>
          <a:prstGeom prst="rect">
            <a:avLst/>
          </a:prstGeom>
        </p:spPr>
      </p:pic>
      <p:pic>
        <p:nvPicPr>
          <p:cNvPr id="61" name="Picture 60">
            <a:extLst>
              <a:ext uri="{FF2B5EF4-FFF2-40B4-BE49-F238E27FC236}">
                <a16:creationId xmlns:a16="http://schemas.microsoft.com/office/drawing/2014/main" id="{885434F4-71F6-4947-B504-5AC5DF299261}"/>
              </a:ext>
            </a:extLst>
          </p:cNvPr>
          <p:cNvPicPr>
            <a:picLocks noChangeAspect="1"/>
          </p:cNvPicPr>
          <p:nvPr/>
        </p:nvPicPr>
        <p:blipFill>
          <a:blip r:embed="rId6"/>
          <a:stretch>
            <a:fillRect/>
          </a:stretch>
        </p:blipFill>
        <p:spPr>
          <a:xfrm>
            <a:off x="5573240" y="14236952"/>
            <a:ext cx="4114800" cy="2314373"/>
          </a:xfrm>
          <a:prstGeom prst="rect">
            <a:avLst/>
          </a:prstGeom>
        </p:spPr>
      </p:pic>
      <p:sp>
        <p:nvSpPr>
          <p:cNvPr id="62" name="TextBox 50">
            <a:extLst>
              <a:ext uri="{FF2B5EF4-FFF2-40B4-BE49-F238E27FC236}">
                <a16:creationId xmlns:a16="http://schemas.microsoft.com/office/drawing/2014/main" id="{FA355452-8D3B-4B91-9F6B-2BD0AB123B4B}"/>
              </a:ext>
            </a:extLst>
          </p:cNvPr>
          <p:cNvSpPr txBox="1"/>
          <p:nvPr/>
        </p:nvSpPr>
        <p:spPr>
          <a:xfrm>
            <a:off x="1238282" y="20377134"/>
            <a:ext cx="4115988" cy="153183"/>
          </a:xfrm>
          <a:prstGeom prst="rect">
            <a:avLst/>
          </a:prstGeom>
        </p:spPr>
        <p:txBody>
          <a:bodyPr wrap="square" lIns="0" tIns="0" rIns="0" bIns="0" rtlCol="0" anchor="t">
            <a:spAutoFit/>
          </a:bodyPr>
          <a:lstStyle/>
          <a:p>
            <a:pPr algn="ctr">
              <a:lnSpc>
                <a:spcPts val="1286"/>
              </a:lnSpc>
            </a:pPr>
            <a:r>
              <a:rPr lang="en-US" sz="918" b="1" dirty="0">
                <a:solidFill>
                  <a:srgbClr val="000000"/>
                </a:solidFill>
                <a:latin typeface="Muli Bold"/>
                <a:ea typeface="Muli Bold"/>
                <a:cs typeface="Muli Bold"/>
                <a:sym typeface="Muli Bold"/>
              </a:rPr>
              <a:t>Trang </a:t>
            </a:r>
            <a:r>
              <a:rPr lang="en-US" sz="918" b="1" dirty="0" err="1">
                <a:solidFill>
                  <a:srgbClr val="000000"/>
                </a:solidFill>
                <a:latin typeface="Muli Bold"/>
                <a:ea typeface="Muli Bold"/>
                <a:cs typeface="Muli Bold"/>
                <a:sym typeface="Muli Bold"/>
              </a:rPr>
              <a:t>chủ</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và</a:t>
            </a:r>
            <a:r>
              <a:rPr lang="en-US" sz="918" b="1" dirty="0">
                <a:solidFill>
                  <a:srgbClr val="000000"/>
                </a:solidFill>
                <a:latin typeface="Muli Bold"/>
                <a:ea typeface="Muli Bold"/>
                <a:cs typeface="Muli Bold"/>
                <a:sym typeface="Muli Bold"/>
              </a:rPr>
              <a:t> Chi </a:t>
            </a:r>
            <a:r>
              <a:rPr lang="en-US" sz="918" b="1" dirty="0" err="1">
                <a:solidFill>
                  <a:srgbClr val="000000"/>
                </a:solidFill>
                <a:latin typeface="Muli Bold"/>
                <a:ea typeface="Muli Bold"/>
                <a:cs typeface="Muli Bold"/>
                <a:sym typeface="Muli Bold"/>
              </a:rPr>
              <a:t>tiết</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sản</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phẩm</a:t>
            </a:r>
            <a:endParaRPr lang="en-US" sz="918" b="1" dirty="0">
              <a:solidFill>
                <a:srgbClr val="000000"/>
              </a:solidFill>
              <a:latin typeface="Muli Bold"/>
              <a:ea typeface="Muli Bold"/>
              <a:cs typeface="Muli Bold"/>
              <a:sym typeface="Muli Bold"/>
            </a:endParaRPr>
          </a:p>
        </p:txBody>
      </p:sp>
      <p:pic>
        <p:nvPicPr>
          <p:cNvPr id="63" name="Picture 62">
            <a:extLst>
              <a:ext uri="{FF2B5EF4-FFF2-40B4-BE49-F238E27FC236}">
                <a16:creationId xmlns:a16="http://schemas.microsoft.com/office/drawing/2014/main" id="{D0FA3552-4FD1-421D-9200-D9F217EC68B5}"/>
              </a:ext>
            </a:extLst>
          </p:cNvPr>
          <p:cNvPicPr>
            <a:picLocks noChangeAspect="1"/>
          </p:cNvPicPr>
          <p:nvPr/>
        </p:nvPicPr>
        <p:blipFill>
          <a:blip r:embed="rId7"/>
          <a:stretch>
            <a:fillRect/>
          </a:stretch>
        </p:blipFill>
        <p:spPr>
          <a:xfrm>
            <a:off x="9895693" y="14235928"/>
            <a:ext cx="4114800" cy="2314377"/>
          </a:xfrm>
          <a:prstGeom prst="rect">
            <a:avLst/>
          </a:prstGeom>
        </p:spPr>
      </p:pic>
      <p:pic>
        <p:nvPicPr>
          <p:cNvPr id="64" name="Picture 63">
            <a:extLst>
              <a:ext uri="{FF2B5EF4-FFF2-40B4-BE49-F238E27FC236}">
                <a16:creationId xmlns:a16="http://schemas.microsoft.com/office/drawing/2014/main" id="{73A07BA9-2EDC-48CB-9EC0-EBB7CB28F661}"/>
              </a:ext>
            </a:extLst>
          </p:cNvPr>
          <p:cNvPicPr>
            <a:picLocks noChangeAspect="1"/>
          </p:cNvPicPr>
          <p:nvPr/>
        </p:nvPicPr>
        <p:blipFill>
          <a:blip r:embed="rId8"/>
          <a:stretch>
            <a:fillRect/>
          </a:stretch>
        </p:blipFill>
        <p:spPr>
          <a:xfrm>
            <a:off x="9895693" y="16608922"/>
            <a:ext cx="4114800" cy="2313469"/>
          </a:xfrm>
          <a:prstGeom prst="rect">
            <a:avLst/>
          </a:prstGeom>
        </p:spPr>
      </p:pic>
      <p:pic>
        <p:nvPicPr>
          <p:cNvPr id="65" name="Picture 64">
            <a:extLst>
              <a:ext uri="{FF2B5EF4-FFF2-40B4-BE49-F238E27FC236}">
                <a16:creationId xmlns:a16="http://schemas.microsoft.com/office/drawing/2014/main" id="{0A456484-FB20-44FD-80AA-4BDF226CE0BB}"/>
              </a:ext>
            </a:extLst>
          </p:cNvPr>
          <p:cNvPicPr>
            <a:picLocks noChangeAspect="1"/>
          </p:cNvPicPr>
          <p:nvPr/>
        </p:nvPicPr>
        <p:blipFill>
          <a:blip r:embed="rId9"/>
          <a:stretch>
            <a:fillRect/>
          </a:stretch>
        </p:blipFill>
        <p:spPr>
          <a:xfrm>
            <a:off x="5573240" y="16598993"/>
            <a:ext cx="4114800" cy="2314575"/>
          </a:xfrm>
          <a:prstGeom prst="rect">
            <a:avLst/>
          </a:prstGeom>
        </p:spPr>
      </p:pic>
      <p:pic>
        <p:nvPicPr>
          <p:cNvPr id="66" name="Picture 65">
            <a:extLst>
              <a:ext uri="{FF2B5EF4-FFF2-40B4-BE49-F238E27FC236}">
                <a16:creationId xmlns:a16="http://schemas.microsoft.com/office/drawing/2014/main" id="{A20D4FC5-0B31-460A-B2F9-A42617B5B384}"/>
              </a:ext>
            </a:extLst>
          </p:cNvPr>
          <p:cNvPicPr>
            <a:picLocks noChangeAspect="1"/>
          </p:cNvPicPr>
          <p:nvPr/>
        </p:nvPicPr>
        <p:blipFill>
          <a:blip r:embed="rId10"/>
          <a:stretch>
            <a:fillRect/>
          </a:stretch>
        </p:blipFill>
        <p:spPr>
          <a:xfrm>
            <a:off x="1239470" y="18034007"/>
            <a:ext cx="4114800" cy="2314575"/>
          </a:xfrm>
          <a:prstGeom prst="rect">
            <a:avLst/>
          </a:prstGeom>
        </p:spPr>
      </p:pic>
      <p:sp>
        <p:nvSpPr>
          <p:cNvPr id="67" name="TextBox 50">
            <a:extLst>
              <a:ext uri="{FF2B5EF4-FFF2-40B4-BE49-F238E27FC236}">
                <a16:creationId xmlns:a16="http://schemas.microsoft.com/office/drawing/2014/main" id="{E993A19E-6AA0-4311-B3E1-848C81C6A362}"/>
              </a:ext>
            </a:extLst>
          </p:cNvPr>
          <p:cNvSpPr txBox="1"/>
          <p:nvPr/>
        </p:nvSpPr>
        <p:spPr>
          <a:xfrm>
            <a:off x="5572646" y="19038111"/>
            <a:ext cx="4115988" cy="153183"/>
          </a:xfrm>
          <a:prstGeom prst="rect">
            <a:avLst/>
          </a:prstGeom>
        </p:spPr>
        <p:txBody>
          <a:bodyPr wrap="square" lIns="0" tIns="0" rIns="0" bIns="0" rtlCol="0" anchor="t">
            <a:spAutoFit/>
          </a:bodyPr>
          <a:lstStyle/>
          <a:p>
            <a:pPr algn="ctr">
              <a:lnSpc>
                <a:spcPts val="1286"/>
              </a:lnSpc>
            </a:pPr>
            <a:r>
              <a:rPr lang="en-US" sz="918" b="1" dirty="0">
                <a:solidFill>
                  <a:srgbClr val="000000"/>
                </a:solidFill>
                <a:latin typeface="Muli Bold"/>
                <a:ea typeface="Muli Bold"/>
                <a:cs typeface="Muli Bold"/>
                <a:sym typeface="Muli Bold"/>
              </a:rPr>
              <a:t>Trang </a:t>
            </a:r>
            <a:r>
              <a:rPr lang="en-US" sz="918" b="1" dirty="0" err="1">
                <a:solidFill>
                  <a:srgbClr val="000000"/>
                </a:solidFill>
                <a:latin typeface="Muli Bold"/>
                <a:ea typeface="Muli Bold"/>
                <a:cs typeface="Muli Bold"/>
                <a:sym typeface="Muli Bold"/>
              </a:rPr>
              <a:t>giỏ</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hàng</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và</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Tìm</a:t>
            </a:r>
            <a:r>
              <a:rPr lang="en-US" sz="918" b="1" dirty="0">
                <a:solidFill>
                  <a:srgbClr val="000000"/>
                </a:solidFill>
                <a:latin typeface="Muli Bold"/>
                <a:ea typeface="Muli Bold"/>
                <a:cs typeface="Muli Bold"/>
                <a:sym typeface="Muli Bold"/>
              </a:rPr>
              <a:t> </a:t>
            </a:r>
            <a:r>
              <a:rPr lang="en-US" sz="918" b="1" dirty="0" err="1">
                <a:solidFill>
                  <a:srgbClr val="000000"/>
                </a:solidFill>
                <a:latin typeface="Muli Bold"/>
                <a:ea typeface="Muli Bold"/>
                <a:cs typeface="Muli Bold"/>
                <a:sym typeface="Muli Bold"/>
              </a:rPr>
              <a:t>kiếm</a:t>
            </a:r>
            <a:endParaRPr lang="en-US" sz="918" b="1" dirty="0">
              <a:solidFill>
                <a:srgbClr val="000000"/>
              </a:solidFill>
              <a:latin typeface="Muli Bold"/>
              <a:ea typeface="Muli Bold"/>
              <a:cs typeface="Muli Bold"/>
              <a:sym typeface="Muli Bold"/>
            </a:endParaRPr>
          </a:p>
        </p:txBody>
      </p:sp>
      <p:sp>
        <p:nvSpPr>
          <p:cNvPr id="68" name="TextBox 50">
            <a:extLst>
              <a:ext uri="{FF2B5EF4-FFF2-40B4-BE49-F238E27FC236}">
                <a16:creationId xmlns:a16="http://schemas.microsoft.com/office/drawing/2014/main" id="{0FD70102-F0BA-4882-82C0-B8C21B4E71D2}"/>
              </a:ext>
            </a:extLst>
          </p:cNvPr>
          <p:cNvSpPr txBox="1"/>
          <p:nvPr/>
        </p:nvSpPr>
        <p:spPr>
          <a:xfrm>
            <a:off x="9907010" y="19038111"/>
            <a:ext cx="4115988" cy="153183"/>
          </a:xfrm>
          <a:prstGeom prst="rect">
            <a:avLst/>
          </a:prstGeom>
        </p:spPr>
        <p:txBody>
          <a:bodyPr wrap="square" lIns="0" tIns="0" rIns="0" bIns="0" rtlCol="0" anchor="t">
            <a:spAutoFit/>
          </a:bodyPr>
          <a:lstStyle/>
          <a:p>
            <a:pPr algn="ctr">
              <a:lnSpc>
                <a:spcPts val="1286"/>
              </a:lnSpc>
            </a:pPr>
            <a:r>
              <a:rPr lang="en-US" sz="918" b="1" dirty="0">
                <a:solidFill>
                  <a:srgbClr val="000000"/>
                </a:solidFill>
                <a:latin typeface="Muli Bold"/>
                <a:ea typeface="Muli Bold"/>
                <a:cs typeface="Muli Bold"/>
                <a:sym typeface="Muli Bold"/>
              </a:rPr>
              <a:t>Trang Admin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TotalTime>
  <Words>295</Words>
  <Application>Microsoft Office PowerPoint</Application>
  <PresentationFormat>Custom</PresentationFormat>
  <Paragraphs>30</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Muli Bold</vt:lpstr>
      <vt:lpstr>Wingdings</vt:lpstr>
      <vt:lpstr>Arial</vt:lpstr>
      <vt:lpstr>Calibri</vt:lpstr>
      <vt:lpstr>Muli Semi-Bold</vt:lpstr>
      <vt:lpstr>Muli</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Xám và Trắng Đơn giản Chuyên nghiệp Khổ dọc Đại học Nghiên cứu Áp phích</dc:title>
  <cp:lastModifiedBy>Nguyễn Lâm Quốc Bảo</cp:lastModifiedBy>
  <cp:revision>12</cp:revision>
  <dcterms:created xsi:type="dcterms:W3CDTF">2006-08-16T00:00:00Z</dcterms:created>
  <dcterms:modified xsi:type="dcterms:W3CDTF">2025-09-17T02:35:20Z</dcterms:modified>
  <dc:identifier>DAGwXudYExQ</dc:identifier>
</cp:coreProperties>
</file>

<file path=docProps/thumbnail.jpeg>
</file>